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24"/>
  </p:notesMasterIdLst>
  <p:sldIdLst>
    <p:sldId id="256" r:id="rId2"/>
    <p:sldId id="2607" r:id="rId3"/>
    <p:sldId id="2616" r:id="rId4"/>
    <p:sldId id="2626" r:id="rId5"/>
    <p:sldId id="2627" r:id="rId6"/>
    <p:sldId id="2624" r:id="rId7"/>
    <p:sldId id="2633" r:id="rId8"/>
    <p:sldId id="2625" r:id="rId9"/>
    <p:sldId id="2638" r:id="rId10"/>
    <p:sldId id="2632" r:id="rId11"/>
    <p:sldId id="2623" r:id="rId12"/>
    <p:sldId id="2634" r:id="rId13"/>
    <p:sldId id="2611" r:id="rId14"/>
    <p:sldId id="2636" r:id="rId15"/>
    <p:sldId id="2628" r:id="rId16"/>
    <p:sldId id="2629" r:id="rId17"/>
    <p:sldId id="2639" r:id="rId18"/>
    <p:sldId id="2630" r:id="rId19"/>
    <p:sldId id="2635" r:id="rId20"/>
    <p:sldId id="2631" r:id="rId21"/>
    <p:sldId id="2637" r:id="rId22"/>
    <p:sldId id="260" r:id="rId23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5EAF1B-9FE4-C3CA-5B33-33B16A888DBF}" name="Małgorzata Kleemann" initials="MK" userId="S-1-5-21-2619306676-2800222060-3362172700-11622" providerId="AD"/>
  <p188:author id="{00E03D3E-E5B8-D56F-46C9-56F87288252F}" name="Anna Głuszek" initials="AG" userId="28c6fadd772e9a04" providerId="Windows Live"/>
  <p188:author id="{7EC01781-64BC-7A74-5948-F6AE048F53BC}" name="Agnieszka Jóźwiak" initials="AJ" userId="S-1-5-21-2619306676-2800222060-3362172700-3858" providerId="AD"/>
  <p188:author id="{68EAB7D7-BA27-A5AB-EB14-0C9B332010DA}" name="magdalenapg" initials="m" userId="magdalenapg" providerId="None"/>
  <p188:author id="{998425E5-E09C-2251-9F23-27369C86FD80}" name="Sylwia Stecyk-Brochocka" initials="SS" userId="5f97e9f41ac2426b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Skubiszewska" initials="AS" lastIdx="1" clrIdx="0">
    <p:extLst>
      <p:ext uri="{19B8F6BF-5375-455C-9EA6-DF929625EA0E}">
        <p15:presenceInfo xmlns:p15="http://schemas.microsoft.com/office/powerpoint/2012/main" userId="S-1-5-21-2619306676-2800222060-3362172700-116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7" autoAdjust="0"/>
    <p:restoredTop sz="86441" autoAdjust="0"/>
  </p:normalViewPr>
  <p:slideViewPr>
    <p:cSldViewPr snapToGrid="0">
      <p:cViewPr varScale="1">
        <p:scale>
          <a:sx n="95" d="100"/>
          <a:sy n="95" d="100"/>
        </p:scale>
        <p:origin x="39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B91CC-87A4-4F60-A1FE-4E0B037A4ED7}" type="datetimeFigureOut">
              <a:rPr lang="pl-PL" smtClean="0"/>
              <a:t>14.05.2026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C507C-8A59-4616-9AEF-C16FCD2E37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22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C507C-8A59-4616-9AEF-C16FCD2E376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058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5A15E-75AC-FC1E-B6D9-BDB3945A7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D62D191-FF19-8E61-46A7-D242693C8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9BCF7F6-7FBB-41B0-589B-1ED60EC03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D4DB3BE-BF9D-1C83-191C-069A0047BB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C507C-8A59-4616-9AEF-C16FCD2E376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6046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5D8D5-619D-C97D-1399-BCA04922E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0D3E643-1A2C-3EB9-A7E6-5D38BC9CE0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EE3BB22-E011-7106-1C62-A5EFE5810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58F6F07-8DEF-D642-67F3-AEF248796C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C507C-8A59-4616-9AEF-C16FCD2E3764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3323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00117-E2E7-FCF2-C64F-51F351AD6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E93A67E-7496-C40D-B874-EA5B3D79F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BC573D9-F180-B122-0B2C-45D212ED2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C749FE2-71FB-9A6A-A86E-154F9F58D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C507C-8A59-4616-9AEF-C16FCD2E3764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2482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5B46E-E31C-32AC-3CC0-C2DD1AB08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76C86F6-8D57-DBD4-C3F0-F046B2B3D7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3F63B67-4CF1-58DA-40CE-EA0B9FF55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CF5737A-419C-D7B0-5A31-59CF371CF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C507C-8A59-4616-9AEF-C16FCD2E376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820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C507C-8A59-4616-9AEF-C16FCD2E3764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0585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E36E9-6171-D267-A4B3-CDE90A936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278CE6D-0270-8853-4BB6-FBE5942E2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8276325-A57D-9A97-71C3-484DCC1DE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865E599-0A1A-EAA0-EE4F-9772D5AB12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C507C-8A59-4616-9AEF-C16FCD2E3764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8498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00117-E2E7-FCF2-C64F-51F351AD6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E93A67E-7496-C40D-B874-EA5B3D79F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BC573D9-F180-B122-0B2C-45D212ED2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C749FE2-71FB-9A6A-A86E-154F9F58D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C507C-8A59-4616-9AEF-C16FCD2E3764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2482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C0351-1349-2D68-BCC0-08C52FD14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84F159-1E05-20CD-7125-EDE467C5E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81DC166-C856-1031-4802-35637A833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7B87610-4C58-BADA-EFD4-CFC5DD01B9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C507C-8A59-4616-9AEF-C16FCD2E3764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4108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170659" y="1790613"/>
            <a:ext cx="9851923" cy="3924814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5685979" cy="2443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27" y="1790612"/>
            <a:ext cx="4514751" cy="65325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7" y="490243"/>
            <a:ext cx="1231537" cy="97975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55" y="490243"/>
            <a:ext cx="1231537" cy="97975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023" y="490243"/>
            <a:ext cx="1231537" cy="979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332" y="2775173"/>
            <a:ext cx="9031400" cy="1004864"/>
          </a:xfrm>
        </p:spPr>
        <p:txBody>
          <a:bodyPr anchor="t" anchorCtr="0">
            <a:normAutofit/>
          </a:bodyPr>
          <a:lstStyle>
            <a:lvl1pPr algn="l">
              <a:lnSpc>
                <a:spcPts val="3629"/>
              </a:lnSpc>
              <a:defRPr sz="2903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345" y="4410532"/>
            <a:ext cx="9031311" cy="979756"/>
          </a:xfrm>
        </p:spPr>
        <p:txBody>
          <a:bodyPr>
            <a:normAutofit/>
          </a:bodyPr>
          <a:lstStyle>
            <a:lvl1pPr marL="0" indent="0" algn="l">
              <a:lnSpc>
                <a:spcPts val="3175"/>
              </a:lnSpc>
              <a:buNone/>
              <a:defRPr sz="2540" b="1">
                <a:solidFill>
                  <a:schemeClr val="tx2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958" y="490243"/>
            <a:ext cx="2052383" cy="31671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14.05.2026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08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811311" y="4082829"/>
            <a:ext cx="9380690" cy="1632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9419" y="0"/>
            <a:ext cx="9853164" cy="473665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21" y="4082829"/>
            <a:ext cx="4514751" cy="65325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237" y="5074439"/>
            <a:ext cx="8620386" cy="64008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4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5544" y="1959429"/>
            <a:ext cx="9144000" cy="329340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aspernatur</a:t>
            </a:r>
            <a:r>
              <a:rPr lang="pl-PL"/>
              <a:t> </a:t>
            </a:r>
            <a:r>
              <a:rPr lang="pl-PL" err="1"/>
              <a:t>quaim</a:t>
            </a:r>
            <a:r>
              <a:rPr lang="pl-PL"/>
              <a:t> </a:t>
            </a:r>
          </a:p>
          <a:p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enim</a:t>
            </a:r>
            <a:r>
              <a:rPr lang="pl-PL"/>
              <a:t> od minima </a:t>
            </a:r>
            <a:r>
              <a:rPr lang="pl-PL" err="1"/>
              <a:t>veniam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endParaRPr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2" hasCustomPrompt="1"/>
          </p:nvPr>
        </p:nvSpPr>
        <p:spPr>
          <a:xfrm>
            <a:off x="732368" y="581821"/>
            <a:ext cx="3534499" cy="255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pl-PL"/>
              <a:t>Miejsce, 12 miesiąc 2017r.</a:t>
            </a: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3" hasCustomPrompt="1"/>
          </p:nvPr>
        </p:nvSpPr>
        <p:spPr>
          <a:xfrm>
            <a:off x="736603" y="5328309"/>
            <a:ext cx="9801615" cy="337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Anna Kowalska  | Departament Rozwoju Regionalnego </a:t>
            </a:r>
          </a:p>
        </p:txBody>
      </p:sp>
      <p:cxnSp>
        <p:nvCxnSpPr>
          <p:cNvPr id="16" name="Łącznik prosty 15"/>
          <p:cNvCxnSpPr/>
          <p:nvPr userDrawn="1"/>
        </p:nvCxnSpPr>
        <p:spPr>
          <a:xfrm>
            <a:off x="866663" y="6529385"/>
            <a:ext cx="300469" cy="0"/>
          </a:xfrm>
          <a:prstGeom prst="line">
            <a:avLst/>
          </a:prstGeom>
          <a:ln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ymbol zastępczy tekstu 9"/>
          <p:cNvSpPr>
            <a:spLocks noGrp="1"/>
          </p:cNvSpPr>
          <p:nvPr>
            <p:ph type="body" sz="quarter" idx="14" hasCustomPrompt="1"/>
          </p:nvPr>
        </p:nvSpPr>
        <p:spPr>
          <a:xfrm>
            <a:off x="736603" y="6561135"/>
            <a:ext cx="9801615" cy="201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800" b="0" dirty="0">
                <a:solidFill>
                  <a:srgbClr val="414141"/>
                </a:solidFill>
              </a:defRPr>
            </a:lvl1pPr>
          </a:lstStyle>
          <a:p>
            <a:r>
              <a:rPr lang="pl-PL" b="1"/>
              <a:t>Urząd Marszałkowski Województwa Kujawsko-Pomorskiego w Toruniu   |   Departament Rozwoju Regionalnego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4415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169419" y="1799461"/>
            <a:ext cx="9853164" cy="3915966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5685979" cy="2443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19" y="1799460"/>
            <a:ext cx="4514751" cy="653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332" y="2785254"/>
            <a:ext cx="9031400" cy="986800"/>
          </a:xfrm>
        </p:spPr>
        <p:txBody>
          <a:bodyPr anchor="t" anchorCtr="0">
            <a:normAutofit/>
          </a:bodyPr>
          <a:lstStyle>
            <a:lvl1pPr algn="l">
              <a:lnSpc>
                <a:spcPts val="3629"/>
              </a:lnSpc>
              <a:defRPr sz="2903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345" y="4410532"/>
            <a:ext cx="9031311" cy="979756"/>
          </a:xfrm>
        </p:spPr>
        <p:txBody>
          <a:bodyPr>
            <a:normAutofit/>
          </a:bodyPr>
          <a:lstStyle>
            <a:lvl1pPr marL="0" indent="0" algn="l">
              <a:lnSpc>
                <a:spcPts val="3175"/>
              </a:lnSpc>
              <a:buNone/>
              <a:defRPr sz="2540" b="1">
                <a:solidFill>
                  <a:schemeClr val="tx2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68958" y="490243"/>
            <a:ext cx="2052383" cy="31671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14.05.2026</a:t>
            </a:fld>
            <a:endParaRPr lang="pl-PL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6" y="1128866"/>
            <a:ext cx="434459" cy="34563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11" y="495200"/>
            <a:ext cx="434459" cy="34563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13" y="1128866"/>
            <a:ext cx="434459" cy="34563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26" y="488325"/>
            <a:ext cx="434459" cy="345636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9" y="495200"/>
            <a:ext cx="434459" cy="34563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50" y="1138358"/>
            <a:ext cx="434459" cy="34563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64" y="493114"/>
            <a:ext cx="434459" cy="345636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03" y="485586"/>
            <a:ext cx="434459" cy="345636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24" y="481800"/>
            <a:ext cx="434459" cy="345636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76" y="1135780"/>
            <a:ext cx="434459" cy="345636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29" y="1134476"/>
            <a:ext cx="434459" cy="345636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64" y="1134476"/>
            <a:ext cx="434459" cy="3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3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736987" cy="473665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222236" y="4082829"/>
            <a:ext cx="7800346" cy="1632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7991" y="5061678"/>
            <a:ext cx="6993665" cy="588349"/>
          </a:xfrm>
        </p:spPr>
        <p:txBody>
          <a:bodyPr anchor="t" anchorCtr="0">
            <a:normAutofit/>
          </a:bodyPr>
          <a:lstStyle>
            <a:lvl1pPr algn="l">
              <a:lnSpc>
                <a:spcPts val="3175"/>
              </a:lnSpc>
              <a:defRPr sz="254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0199" y="489652"/>
            <a:ext cx="2052383" cy="332686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633"/>
              </a:lnSpc>
              <a:defRPr sz="127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14.05.2026</a:t>
            </a:fld>
            <a:endParaRPr lang="pl-PL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7" y="5779698"/>
            <a:ext cx="1848740" cy="861090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48" y="5779698"/>
            <a:ext cx="3002864" cy="861090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88" y="5779092"/>
            <a:ext cx="2554038" cy="862304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36" y="4082829"/>
            <a:ext cx="4514751" cy="6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00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222235" y="4082829"/>
            <a:ext cx="8205842" cy="1959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924" y="0"/>
            <a:ext cx="7794915" cy="4408303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453203" y="4082828"/>
            <a:ext cx="4105634" cy="326037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222237" y="4082828"/>
            <a:ext cx="1230967" cy="325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3162" y="4713462"/>
            <a:ext cx="7389421" cy="1197862"/>
          </a:xfrm>
        </p:spPr>
        <p:txBody>
          <a:bodyPr anchor="t" anchorCtr="0">
            <a:normAutofit/>
          </a:bodyPr>
          <a:lstStyle>
            <a:lvl1pPr algn="l">
              <a:lnSpc>
                <a:spcPts val="3175"/>
              </a:lnSpc>
              <a:defRPr sz="254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03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686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852" y="1796072"/>
            <a:ext cx="4720891" cy="42456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255" y="1795869"/>
            <a:ext cx="4720891" cy="42458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317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9" y="816316"/>
            <a:ext cx="4926147" cy="979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0" y="1796072"/>
            <a:ext cx="4926582" cy="42456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16566"/>
            <a:ext cx="5685980" cy="522511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907"/>
            </a:lvl1pPr>
          </a:lstStyle>
          <a:p>
            <a:r>
              <a:rPr lang="pl-PL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360540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36636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852" y="1796072"/>
            <a:ext cx="4720891" cy="42456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255" y="1795869"/>
            <a:ext cx="4720891" cy="42458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2673835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9419" y="816316"/>
            <a:ext cx="9852728" cy="9797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9854" y="1796072"/>
            <a:ext cx="9852729" cy="42456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  <a:endParaRPr lang="en-US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169812" y="0"/>
            <a:ext cx="1232383" cy="1627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402195" y="0"/>
            <a:ext cx="8619951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89804" y="6368269"/>
            <a:ext cx="1231537" cy="163293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907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9790199" y="6695263"/>
            <a:ext cx="1232383" cy="162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226641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</p:sldLayoutIdLst>
  <p:hf hdr="0" ftr="0"/>
  <p:txStyles>
    <p:titleStyle>
      <a:lvl1pPr algn="l" defTabSz="914406" rtl="0" eaLnBrk="1" latinLnBrk="0" hangingPunct="1">
        <a:lnSpc>
          <a:spcPts val="3266"/>
        </a:lnSpc>
        <a:spcBef>
          <a:spcPct val="0"/>
        </a:spcBef>
        <a:buNone/>
        <a:defRPr sz="254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2" indent="-228602" algn="l" defTabSz="914406" rtl="0" eaLnBrk="1" latinLnBrk="0" hangingPunct="1">
        <a:lnSpc>
          <a:spcPts val="2177"/>
        </a:lnSpc>
        <a:spcBef>
          <a:spcPts val="1000"/>
        </a:spcBef>
        <a:buClr>
          <a:schemeClr val="accent1"/>
        </a:buClr>
        <a:buFontTx/>
        <a:buBlip>
          <a:blip r:embed="rId13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4" indent="-228602" algn="l" defTabSz="914406" rtl="0" eaLnBrk="1" latinLnBrk="0" hangingPunct="1">
        <a:lnSpc>
          <a:spcPts val="2177"/>
        </a:lnSpc>
        <a:spcBef>
          <a:spcPts val="500"/>
        </a:spcBef>
        <a:buFontTx/>
        <a:buBlip>
          <a:blip r:embed="rId14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8" indent="-228602" algn="l" defTabSz="914406" rtl="0" eaLnBrk="1" latinLnBrk="0" hangingPunct="1">
        <a:lnSpc>
          <a:spcPts val="2177"/>
        </a:lnSpc>
        <a:spcBef>
          <a:spcPts val="500"/>
        </a:spcBef>
        <a:buFontTx/>
        <a:buBlip>
          <a:blip r:embed="rId15"/>
        </a:buBlip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10" indent="-228602" algn="l" defTabSz="914406" rtl="0" eaLnBrk="1" latinLnBrk="0" hangingPunct="1">
        <a:lnSpc>
          <a:spcPts val="2177"/>
        </a:lnSpc>
        <a:spcBef>
          <a:spcPts val="500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13" indent="-228602" algn="l" defTabSz="914406" rtl="0" eaLnBrk="1" latinLnBrk="0" hangingPunct="1">
        <a:lnSpc>
          <a:spcPts val="2177"/>
        </a:lnSpc>
        <a:spcBef>
          <a:spcPts val="500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pos="419">
          <p15:clr>
            <a:srgbClr val="F26B43"/>
          </p15:clr>
        </p15:guide>
        <p15:guide id="3" pos="646">
          <p15:clr>
            <a:srgbClr val="F26B43"/>
          </p15:clr>
        </p15:guide>
        <p15:guide id="4" pos="873">
          <p15:clr>
            <a:srgbClr val="F26B43"/>
          </p15:clr>
        </p15:guide>
        <p15:guide id="5" pos="1100">
          <p15:clr>
            <a:srgbClr val="F26B43"/>
          </p15:clr>
        </p15:guide>
        <p15:guide id="6" pos="1327">
          <p15:clr>
            <a:srgbClr val="F26B43"/>
          </p15:clr>
        </p15:guide>
        <p15:guide id="7" pos="1553">
          <p15:clr>
            <a:srgbClr val="F26B43"/>
          </p15:clr>
        </p15:guide>
        <p15:guide id="8" pos="1780">
          <p15:clr>
            <a:srgbClr val="F26B43"/>
          </p15:clr>
        </p15:guide>
        <p15:guide id="9" pos="2007">
          <p15:clr>
            <a:srgbClr val="F26B43"/>
          </p15:clr>
        </p15:guide>
        <p15:guide id="10" pos="2234">
          <p15:clr>
            <a:srgbClr val="F26B43"/>
          </p15:clr>
        </p15:guide>
        <p15:guide id="11" pos="2460">
          <p15:clr>
            <a:srgbClr val="F26B43"/>
          </p15:clr>
        </p15:guide>
        <p15:guide id="12" pos="2687">
          <p15:clr>
            <a:srgbClr val="F26B43"/>
          </p15:clr>
        </p15:guide>
        <p15:guide id="13" pos="2914">
          <p15:clr>
            <a:srgbClr val="F26B43"/>
          </p15:clr>
        </p15:guide>
        <p15:guide id="14" pos="3141">
          <p15:clr>
            <a:srgbClr val="F26B43"/>
          </p15:clr>
        </p15:guide>
        <p15:guide id="15" pos="3368">
          <p15:clr>
            <a:srgbClr val="F26B43"/>
          </p15:clr>
        </p15:guide>
        <p15:guide id="16" pos="3594">
          <p15:clr>
            <a:srgbClr val="F26B43"/>
          </p15:clr>
        </p15:guide>
        <p15:guide id="17" pos="3821">
          <p15:clr>
            <a:srgbClr val="F26B43"/>
          </p15:clr>
        </p15:guide>
        <p15:guide id="18" pos="4048">
          <p15:clr>
            <a:srgbClr val="F26B43"/>
          </p15:clr>
        </p15:guide>
        <p15:guide id="19" pos="4275">
          <p15:clr>
            <a:srgbClr val="F26B43"/>
          </p15:clr>
        </p15:guide>
        <p15:guide id="20" pos="4501">
          <p15:clr>
            <a:srgbClr val="F26B43"/>
          </p15:clr>
        </p15:guide>
        <p15:guide id="21" pos="4728">
          <p15:clr>
            <a:srgbClr val="F26B43"/>
          </p15:clr>
        </p15:guide>
        <p15:guide id="22" pos="4955">
          <p15:clr>
            <a:srgbClr val="F26B43"/>
          </p15:clr>
        </p15:guide>
        <p15:guide id="23" pos="5182">
          <p15:clr>
            <a:srgbClr val="F26B43"/>
          </p15:clr>
        </p15:guide>
        <p15:guide id="24" pos="5408">
          <p15:clr>
            <a:srgbClr val="F26B43"/>
          </p15:clr>
        </p15:guide>
        <p15:guide id="25" pos="5635">
          <p15:clr>
            <a:srgbClr val="F26B43"/>
          </p15:clr>
        </p15:guide>
        <p15:guide id="26" pos="5862">
          <p15:clr>
            <a:srgbClr val="F26B43"/>
          </p15:clr>
        </p15:guide>
        <p15:guide id="27" pos="6089">
          <p15:clr>
            <a:srgbClr val="F26B43"/>
          </p15:clr>
        </p15:guide>
        <p15:guide id="28" pos="6316">
          <p15:clr>
            <a:srgbClr val="F26B43"/>
          </p15:clr>
        </p15:guide>
        <p15:guide id="29" pos="6542">
          <p15:clr>
            <a:srgbClr val="F26B43"/>
          </p15:clr>
        </p15:guide>
        <p15:guide id="30" orient="horz" pos="113">
          <p15:clr>
            <a:srgbClr val="F26B43"/>
          </p15:clr>
        </p15:guide>
        <p15:guide id="31" orient="horz" pos="340">
          <p15:clr>
            <a:srgbClr val="F26B43"/>
          </p15:clr>
        </p15:guide>
        <p15:guide id="32" orient="horz" pos="567">
          <p15:clr>
            <a:srgbClr val="F26B43"/>
          </p15:clr>
        </p15:guide>
        <p15:guide id="33" orient="horz" pos="794">
          <p15:clr>
            <a:srgbClr val="F26B43"/>
          </p15:clr>
        </p15:guide>
        <p15:guide id="34" orient="horz" pos="1020">
          <p15:clr>
            <a:srgbClr val="F26B43"/>
          </p15:clr>
        </p15:guide>
        <p15:guide id="35" orient="horz" pos="1247">
          <p15:clr>
            <a:srgbClr val="F26B43"/>
          </p15:clr>
        </p15:guide>
        <p15:guide id="36" orient="horz" pos="1474">
          <p15:clr>
            <a:srgbClr val="F26B43"/>
          </p15:clr>
        </p15:guide>
        <p15:guide id="37" orient="horz" pos="1701">
          <p15:clr>
            <a:srgbClr val="F26B43"/>
          </p15:clr>
        </p15:guide>
        <p15:guide id="38" orient="horz" pos="1927">
          <p15:clr>
            <a:srgbClr val="F26B43"/>
          </p15:clr>
        </p15:guide>
        <p15:guide id="39" orient="horz" pos="2154">
          <p15:clr>
            <a:srgbClr val="F26B43"/>
          </p15:clr>
        </p15:guide>
        <p15:guide id="40" orient="horz" pos="2381">
          <p15:clr>
            <a:srgbClr val="F26B43"/>
          </p15:clr>
        </p15:guide>
        <p15:guide id="41" orient="horz" pos="2608">
          <p15:clr>
            <a:srgbClr val="F26B43"/>
          </p15:clr>
        </p15:guide>
        <p15:guide id="42" orient="horz" pos="2835">
          <p15:clr>
            <a:srgbClr val="F26B43"/>
          </p15:clr>
        </p15:guide>
        <p15:guide id="43" orient="horz" pos="3061">
          <p15:clr>
            <a:srgbClr val="F26B43"/>
          </p15:clr>
        </p15:guide>
        <p15:guide id="44" orient="horz" pos="3288">
          <p15:clr>
            <a:srgbClr val="F26B43"/>
          </p15:clr>
        </p15:guide>
        <p15:guide id="45" orient="horz" pos="3515">
          <p15:clr>
            <a:srgbClr val="F26B43"/>
          </p15:clr>
        </p15:guide>
        <p15:guide id="46" orient="horz" pos="3742">
          <p15:clr>
            <a:srgbClr val="F26B43"/>
          </p15:clr>
        </p15:guide>
        <p15:guide id="47" orient="horz" pos="3968">
          <p15:clr>
            <a:srgbClr val="F26B43"/>
          </p15:clr>
        </p15:guide>
        <p15:guide id="48" orient="horz" pos="4195">
          <p15:clr>
            <a:srgbClr val="F26B43"/>
          </p15:clr>
        </p15:guide>
        <p15:guide id="49" orient="horz" pos="4422">
          <p15:clr>
            <a:srgbClr val="F26B43"/>
          </p15:clr>
        </p15:guide>
        <p15:guide id="50" orient="horz" pos="46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9384" y="3004593"/>
            <a:ext cx="9031400" cy="1153058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Planowane projekty </a:t>
            </a:r>
            <a:br>
              <a:rPr lang="pl-PL" sz="24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Regionalnego Ośrodka Polityki Społecznej w Toruniu</a:t>
            </a:r>
            <a:endParaRPr lang="pl-PL" sz="21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 descr="Z lewej strony znak Funduszy Europejskich złożony z symbolu graficznego, nazwy Fundusze Europejskie dla Kujaw i Pomorza, następnie flaga Polski z napisem Rzeczpospolita Polska oraz znak Unii Europejskiej składający się z flagi UE, napisu Dofinansowane przez Unię Europejską, z prawej strony herb Województwa Kujawsko-Pomorskiego, nazwa Samorząd Województwa Kujawsko-Pomorskiego">
            <a:extLst>
              <a:ext uri="{FF2B5EF4-FFF2-40B4-BE49-F238E27FC236}">
                <a16:creationId xmlns:a16="http://schemas.microsoft.com/office/drawing/2014/main" id="{2053CE6A-69D8-1D9C-59E9-8ABFBC6D9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57" y="5675884"/>
            <a:ext cx="10530443" cy="9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3DD3DC9C-3213-D93F-C3AB-4B759E125F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99537" y="329526"/>
            <a:ext cx="9144000" cy="4816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 fontScale="97500"/>
          </a:bodyPr>
          <a:lstStyle>
            <a:lvl1pPr algn="l" defTabSz="914406" rtl="0" eaLnBrk="1" latinLnBrk="0" hangingPunct="1">
              <a:lnSpc>
                <a:spcPts val="3266"/>
              </a:lnSpc>
              <a:spcBef>
                <a:spcPct val="0"/>
              </a:spcBef>
              <a:buNone/>
              <a:defRPr sz="254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914406" rtl="0" eaLnBrk="1" fontAlgn="auto" latinLnBrk="0" hangingPunct="1">
              <a:lnSpc>
                <a:spcPts val="326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Projekt Wykluczenie – nie ma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MOWy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! 2 - etap II</a:t>
            </a:r>
          </a:p>
        </p:txBody>
      </p:sp>
      <p:pic>
        <p:nvPicPr>
          <p:cNvPr id="13" name="Obraz 12" descr="Dwóch chłopców oraz dziewczyna grających w piłkę nożną">
            <a:extLst>
              <a:ext uri="{FF2B5EF4-FFF2-40B4-BE49-F238E27FC236}">
                <a16:creationId xmlns:a16="http://schemas.microsoft.com/office/drawing/2014/main" id="{63625EFF-FA84-63E5-C081-2EB1E861E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7" y="1033368"/>
            <a:ext cx="2906548" cy="2395632"/>
          </a:xfrm>
          <a:prstGeom prst="rect">
            <a:avLst/>
          </a:prstGeom>
        </p:spPr>
      </p:pic>
      <p:pic>
        <p:nvPicPr>
          <p:cNvPr id="9" name="Obraz 8" descr="Dziecko na koniu podczas zajęć hipoterapii na stadninie">
            <a:extLst>
              <a:ext uri="{FF2B5EF4-FFF2-40B4-BE49-F238E27FC236}">
                <a16:creationId xmlns:a16="http://schemas.microsoft.com/office/drawing/2014/main" id="{F2A33E38-6897-E70C-5516-A68CE991B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" t="20074" r="358"/>
          <a:stretch>
            <a:fillRect/>
          </a:stretch>
        </p:blipFill>
        <p:spPr>
          <a:xfrm>
            <a:off x="397014" y="3698116"/>
            <a:ext cx="2868793" cy="2947625"/>
          </a:xfrm>
          <a:prstGeom prst="rect">
            <a:avLst/>
          </a:prstGeom>
        </p:spPr>
      </p:pic>
      <p:pic>
        <p:nvPicPr>
          <p:cNvPr id="6" name="Obraz 5" descr="Logo składające się z dwóch dłoni obok siebie oraz napisu Wykluczenie nie mam MOWy">
            <a:extLst>
              <a:ext uri="{FF2B5EF4-FFF2-40B4-BE49-F238E27FC236}">
                <a16:creationId xmlns:a16="http://schemas.microsoft.com/office/drawing/2014/main" id="{57BECE2C-3903-5E46-B8AA-6DC8F441B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07" y="927708"/>
            <a:ext cx="6075078" cy="2537299"/>
          </a:xfrm>
          <a:prstGeom prst="rect">
            <a:avLst/>
          </a:prstGeom>
        </p:spPr>
      </p:pic>
      <p:pic>
        <p:nvPicPr>
          <p:cNvPr id="15" name="Obraz 14" descr="Ośmiu uczestników kursu cukierniczego stojących obok siebie. Przed nimi na stole ułożone są ciasta które wykonali podczas kursu.">
            <a:extLst>
              <a:ext uri="{FF2B5EF4-FFF2-40B4-BE49-F238E27FC236}">
                <a16:creationId xmlns:a16="http://schemas.microsoft.com/office/drawing/2014/main" id="{6ED732BA-B1FA-2567-9410-5F3B7D6D1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t="9228" r="22994" b="27910"/>
          <a:stretch>
            <a:fillRect/>
          </a:stretch>
        </p:blipFill>
        <p:spPr>
          <a:xfrm>
            <a:off x="3680498" y="3566640"/>
            <a:ext cx="5755051" cy="3079101"/>
          </a:xfrm>
          <a:prstGeom prst="rect">
            <a:avLst/>
          </a:prstGeom>
        </p:spPr>
      </p:pic>
      <p:pic>
        <p:nvPicPr>
          <p:cNvPr id="7" name="Obraz 6" descr="Dwie dziewczyny podczas kursu fryzjerskiego strzygące siedzącego mężczyznę">
            <a:extLst>
              <a:ext uri="{FF2B5EF4-FFF2-40B4-BE49-F238E27FC236}">
                <a16:creationId xmlns:a16="http://schemas.microsoft.com/office/drawing/2014/main" id="{4BA6E88E-E2F3-04BC-3A33-710E3E76B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885" y="3566640"/>
            <a:ext cx="2309326" cy="3079101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3EA76C4-B56D-4752-1C6C-593BDE3BF0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2017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E30D2-803D-3B4D-97E9-0C35BF327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055768-B2CD-8B37-EDEF-686FE94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13" y="112639"/>
            <a:ext cx="9852728" cy="427598"/>
          </a:xfrm>
        </p:spPr>
        <p:txBody>
          <a:bodyPr>
            <a:no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Wykluczenie - nie ma </a:t>
            </a: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MOWy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! 2 – etap II (2027-2029)</a:t>
            </a:r>
            <a:br>
              <a:rPr lang="pl-PL" sz="2000" dirty="0"/>
            </a:br>
            <a:br>
              <a:rPr lang="pl-PL" sz="2000" dirty="0"/>
            </a:br>
            <a:endParaRPr lang="pl-PL" sz="2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3FD681-B362-60EF-E125-D42DDA52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992" y="1517904"/>
            <a:ext cx="10097709" cy="501365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pl-PL" sz="20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Budżet całego przedsięwzięcia</a:t>
            </a:r>
          </a:p>
          <a:p>
            <a:pPr marL="685800" lvl="1" indent="-228600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Budżet projektu: 5 780 000,00 zł</a:t>
            </a:r>
          </a:p>
          <a:p>
            <a:pPr marL="685800" lvl="1" indent="-228600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Dofinansowanie z UE: 4 913 000,00</a:t>
            </a:r>
          </a:p>
          <a:p>
            <a:pPr marL="685800" lvl="1" indent="-228600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Dofinansowanie z budżetu państwa 578 000,00 zł</a:t>
            </a:r>
          </a:p>
          <a:p>
            <a:pPr marL="685800" lvl="1" indent="-228600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Wkład własny: 289 000,00zł</a:t>
            </a:r>
          </a:p>
          <a:p>
            <a:pPr marL="0" lvl="1" indent="0">
              <a:buNone/>
            </a:pPr>
            <a:r>
              <a:rPr lang="pl-PL" sz="20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Partnerzy:</a:t>
            </a:r>
          </a:p>
          <a:p>
            <a:pPr lvl="1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Cztery organy prowadzące Młodzieżowe Ośrodki Wychowawcze / Młodzieżowy Ośrodek Socjoterapii z terenu województwa (Powiat Inowrocławski, Powiat Nakielski, Powiat Mogileński, Miasto Włocławek);</a:t>
            </a:r>
          </a:p>
          <a:p>
            <a:pPr lvl="1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Partner spoza JST, wybrany w drodze konkursu zgodnie z art. 39 ust. 2 Ustawy z dnia 28 kwietnia 2022 r. o zasadach realizacji zadań finansowanych ze środków europejskich w perspektywie finansowej 2021–2027, odpowiedzialny za utworzenie i prowadzenie mieszkań treningowych.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95D0F0F-F45B-81BB-A7E1-8C7DC2CB26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203567A-D6D0-134F-0D95-91C0719260FF}"/>
              </a:ext>
            </a:extLst>
          </p:cNvPr>
          <p:cNvSpPr txBox="1"/>
          <p:nvPr/>
        </p:nvSpPr>
        <p:spPr>
          <a:xfrm>
            <a:off x="1175691" y="540237"/>
            <a:ext cx="9852728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Przedstawiany projekt jest II – zmodyfikowaną – edycją projektu Wykluczenie - nie ma </a:t>
            </a:r>
            <a:r>
              <a:rPr lang="pl-PL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MOWy</a:t>
            </a:r>
            <a:r>
              <a:rPr lang="pl-PL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! 2 – etap I realizowanego w terminie 09.2023 r.-12.2026 r.</a:t>
            </a: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696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04101-37CB-6FDC-DBD7-827CDDF56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825411-0803-F16D-AE64-F181F35B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13" y="112638"/>
            <a:ext cx="9852728" cy="707885"/>
          </a:xfrm>
        </p:spPr>
        <p:txBody>
          <a:bodyPr>
            <a:no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Wykluczenie - nie ma </a:t>
            </a: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MOWy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! 2 – etap II (2027-2029) 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Propozycja głównych zadań</a:t>
            </a:r>
            <a:b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</a:br>
            <a:br>
              <a:rPr lang="pl-PL" sz="2000" dirty="0"/>
            </a:br>
            <a:br>
              <a:rPr lang="pl-PL" sz="2000" dirty="0"/>
            </a:br>
            <a:endParaRPr lang="pl-PL" sz="2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7828C4-8CEC-B548-1F6A-5697ADEA8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91" y="2843684"/>
            <a:ext cx="10001010" cy="3687877"/>
          </a:xfrm>
        </p:spPr>
        <p:txBody>
          <a:bodyPr vert="horz" lIns="0" tIns="0" rIns="0" bIns="0" rtlCol="0" anchor="t">
            <a:noAutofit/>
          </a:bodyPr>
          <a:lstStyle/>
          <a:p>
            <a:pPr lvl="1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Profilaktyka zaburzeń w sferze zdrowia psychicznego dzieci i młodzieży przebywających w MOW i MOS;</a:t>
            </a:r>
          </a:p>
          <a:p>
            <a:pPr lvl="1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Zajęcia podnoszące kompetencje młodzieży przebywającej w placówkach zamkniętych w zakresie usamodzielnienia i prawidłowego funkcjonowania w społeczeństwie;</a:t>
            </a:r>
          </a:p>
          <a:p>
            <a:pPr lvl="1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Wsparcie w zakresie usamodzielniania osób opuszczających placówki całodobowe – mieszkania treningowe, usamodzielnienie na próbę oraz krótkookresowe treningi pobytowe.</a:t>
            </a:r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772C48D-630E-B608-91D1-BD80C35B29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5B80175-6B04-6845-4855-48C6BFA3C5C9}"/>
              </a:ext>
            </a:extLst>
          </p:cNvPr>
          <p:cNvSpPr txBox="1"/>
          <p:nvPr/>
        </p:nvSpPr>
        <p:spPr>
          <a:xfrm>
            <a:off x="1085256" y="1524960"/>
            <a:ext cx="9852728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Przedstawiany projekt jest II – zmodyfikowaną – edycją projektu Wykluczenie - nie ma </a:t>
            </a:r>
            <a:r>
              <a:rPr lang="pl-PL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MOWy</a:t>
            </a:r>
            <a:r>
              <a:rPr lang="pl-PL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! 2 – etap I realizowanego w terminie 09.2023 r.-12.2026 r.</a:t>
            </a: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841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1FDAF-E09A-3FC4-E287-B93F9A98A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37B4FF-3F14-A6DF-661B-1B53DA52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13" y="112639"/>
            <a:ext cx="9852728" cy="427598"/>
          </a:xfrm>
        </p:spPr>
        <p:txBody>
          <a:bodyPr>
            <a:no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Wykluczenie - nie ma </a:t>
            </a: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MOWy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! 2 – etap II, wskaźniki produktu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A3705BA-3C34-6589-4AB8-F56F12583C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13</a:t>
            </a:fld>
            <a:endParaRPr lang="pl-PL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CBCB3032-5878-C043-00C6-EC798308C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774505"/>
              </p:ext>
            </p:extLst>
          </p:nvPr>
        </p:nvGraphicFramePr>
        <p:xfrm>
          <a:off x="673582" y="697513"/>
          <a:ext cx="10242068" cy="271481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431943">
                  <a:extLst>
                    <a:ext uri="{9D8B030D-6E8A-4147-A177-3AD203B41FA5}">
                      <a16:colId xmlns:a16="http://schemas.microsoft.com/office/drawing/2014/main" val="2656917545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352366082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109927984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162546035"/>
                    </a:ext>
                  </a:extLst>
                </a:gridCol>
              </a:tblGrid>
              <a:tr h="360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Wskaźniki produktu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 pomiaru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Wartość docelowa 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Rok osiągnięcia wartości docelowej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3403897276"/>
                  </a:ext>
                </a:extLst>
              </a:tr>
              <a:tr h="54576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129540" algn="l"/>
                        </a:tabLst>
                      </a:pPr>
                      <a:r>
                        <a:rPr lang="pl-PL" sz="2000" b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Liczba osób objętych usługami w zakresie wspierania rodziny i pieczy zastępczej 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osoba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290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2029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3989735658"/>
                  </a:ext>
                </a:extLst>
              </a:tr>
              <a:tr h="54576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129540" algn="l"/>
                        </a:tabLst>
                      </a:pPr>
                      <a:r>
                        <a:rPr lang="pl-PL" sz="2000" b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Liczba osób z niepełnosprawnościami objętych wsparciem w programie 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osoba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2029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1088642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0759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4A2F3-F03B-DC57-CB93-3976380AF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C18F68-EAF0-1282-AE00-6F1901C12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13" y="112639"/>
            <a:ext cx="9852728" cy="427598"/>
          </a:xfrm>
        </p:spPr>
        <p:txBody>
          <a:bodyPr>
            <a:no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Wykluczenie - nie ma </a:t>
            </a: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MOWy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! 2 – etap II, wskaźniki rezultatu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678C194-3D89-2E99-18FE-848181CD4B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7D5E09BF-0289-2914-7E79-D51F520D9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96420"/>
              </p:ext>
            </p:extLst>
          </p:nvPr>
        </p:nvGraphicFramePr>
        <p:xfrm>
          <a:off x="673582" y="697513"/>
          <a:ext cx="10143770" cy="420721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763794">
                  <a:extLst>
                    <a:ext uri="{9D8B030D-6E8A-4147-A177-3AD203B41FA5}">
                      <a16:colId xmlns:a16="http://schemas.microsoft.com/office/drawing/2014/main" val="2656917545"/>
                    </a:ext>
                  </a:extLst>
                </a:gridCol>
                <a:gridCol w="1380744">
                  <a:extLst>
                    <a:ext uri="{9D8B030D-6E8A-4147-A177-3AD203B41FA5}">
                      <a16:colId xmlns:a16="http://schemas.microsoft.com/office/drawing/2014/main" val="2352366082"/>
                    </a:ext>
                  </a:extLst>
                </a:gridCol>
                <a:gridCol w="1345349">
                  <a:extLst>
                    <a:ext uri="{9D8B030D-6E8A-4147-A177-3AD203B41FA5}">
                      <a16:colId xmlns:a16="http://schemas.microsoft.com/office/drawing/2014/main" val="1109927984"/>
                    </a:ext>
                  </a:extLst>
                </a:gridCol>
                <a:gridCol w="1653883">
                  <a:extLst>
                    <a:ext uri="{9D8B030D-6E8A-4147-A177-3AD203B41FA5}">
                      <a16:colId xmlns:a16="http://schemas.microsoft.com/office/drawing/2014/main" val="3162546035"/>
                    </a:ext>
                  </a:extLst>
                </a:gridCol>
              </a:tblGrid>
              <a:tr h="360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Wskaźniki rezultatu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 pomiaru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Wartość docelowa 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Rok osiągnięcia wartości docelowej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3403897276"/>
                  </a:ext>
                </a:extLst>
              </a:tr>
              <a:tr h="831607"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l-PL" sz="2000" b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Liczba utworzonych w programie miejsc świadczenia usług wspierania rodziny i pieczy zastępczej istniejących po zakończeniu projektu (sztuki)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sztuka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14,00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2029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401002119"/>
                  </a:ext>
                </a:extLst>
              </a:tr>
              <a:tr h="731310"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>
                          <a:tab pos="129540" algn="l"/>
                        </a:tabLst>
                        <a:defRPr/>
                      </a:pPr>
                      <a:r>
                        <a:rPr lang="pl-PL" sz="2000" b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Liczba utworzonych miejsc świadczenia usług w społeczności lokalnej (sztuki)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sztuka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marL="0" lvl="0" algn="ctr" defTabSz="914406" rtl="0" eaLnBrk="1" latinLnBrk="0" hangingPunct="1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6,00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2029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3956432761"/>
                  </a:ext>
                </a:extLst>
              </a:tr>
              <a:tr h="73131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129540" algn="l"/>
                        </a:tabLst>
                      </a:pPr>
                      <a:r>
                        <a:rPr lang="pl-PL" sz="2000" b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Liczba osób, które uzyskały kwalifikacje po opuszczeniu programu (osoby)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osoba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144,00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2029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2937369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514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3A594-2F3D-C310-4ACA-F256FBD3D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C126B1-D8A8-62A4-845A-80AE1FF22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13" y="112639"/>
            <a:ext cx="9852728" cy="427598"/>
          </a:xfrm>
        </p:spPr>
        <p:txBody>
          <a:bodyPr>
            <a:no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Kujawsko-Pomorska Teleopieka Etap II</a:t>
            </a:r>
          </a:p>
        </p:txBody>
      </p:sp>
      <p:sp>
        <p:nvSpPr>
          <p:cNvPr id="3" name="Freeform 2" descr="Logo projektu składające się z napisu Kujawsko-Pomorska Teleopieka, w słowie teleopieka wrysowany jest stetoskop">
            <a:extLst>
              <a:ext uri="{FF2B5EF4-FFF2-40B4-BE49-F238E27FC236}">
                <a16:creationId xmlns:a16="http://schemas.microsoft.com/office/drawing/2014/main" id="{D30E44E4-07C1-15B3-D5B3-11D5733E91F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/>
          </p:cNvSpPr>
          <p:nvPr/>
        </p:nvSpPr>
        <p:spPr>
          <a:xfrm>
            <a:off x="1168613" y="979236"/>
            <a:ext cx="4750267" cy="1480500"/>
          </a:xfrm>
          <a:custGeom>
            <a:avLst/>
            <a:gdLst/>
            <a:ahLst/>
            <a:cxnLst/>
            <a:rect l="l" t="t" r="r" b="b"/>
            <a:pathLst>
              <a:path w="15304251" h="4769825">
                <a:moveTo>
                  <a:pt x="0" y="0"/>
                </a:moveTo>
                <a:lnTo>
                  <a:pt x="15304250" y="0"/>
                </a:lnTo>
                <a:lnTo>
                  <a:pt x="15304250" y="4769825"/>
                </a:lnTo>
                <a:lnTo>
                  <a:pt x="0" y="4769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8" name="Obraz 7" descr="Dwoje ratowników medycznych siedzących przy biurku przed komputerami podczas pracy w telecentrum. Kobieta rozmawia przez telefon.">
            <a:extLst>
              <a:ext uri="{FF2B5EF4-FFF2-40B4-BE49-F238E27FC236}">
                <a16:creationId xmlns:a16="http://schemas.microsoft.com/office/drawing/2014/main" id="{BA9875CC-2F57-7B5C-690E-9C9331031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13" y="2991155"/>
            <a:ext cx="4748182" cy="2687269"/>
          </a:xfrm>
          <a:prstGeom prst="rect">
            <a:avLst/>
          </a:prstGeom>
        </p:spPr>
      </p:pic>
      <p:pic>
        <p:nvPicPr>
          <p:cNvPr id="6" name="Obraz 5" descr="Zdjęcie prezentuje rękę na której założony jest zegarek mierzsący parametry życiowe posiadajacy funkcję wysyłania syganału do siedzibyTelecentrum">
            <a:extLst>
              <a:ext uri="{FF2B5EF4-FFF2-40B4-BE49-F238E27FC236}">
                <a16:creationId xmlns:a16="http://schemas.microsoft.com/office/drawing/2014/main" id="{C8CF38F5-7014-BB7A-0C2D-C8C5DDFA0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59" y="2249424"/>
            <a:ext cx="4764882" cy="3429000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92B89A-F8FA-A856-89DB-CFD9723429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8462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32F087-F605-5ABB-BDC7-CB96E7EE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19" y="660868"/>
            <a:ext cx="9852728" cy="979757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Ogólna informacja o projekcie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362472-1693-3623-135A-2A9E12587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612" y="1342066"/>
            <a:ext cx="9852729" cy="3376237"/>
          </a:xfrm>
        </p:spPr>
        <p:txBody>
          <a:bodyPr>
            <a:no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ramach Programu Fundusze Europejskie dla Kujaw i Pomorza na lata 2021-2027 Priorytetu FEKP.08 Fundusze Europejskie na Wsparcie w Obszarze Rynku Pracy, Edukacji i Włączenia Społecznego, Działanie FEKP.08.24 Usługi Społeczne i Zdrowotne</a:t>
            </a:r>
            <a:r>
              <a:rPr lang="pl-PL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Regionalny Ośrodek Polityki Społecznej w Toruniu planuje zrealizować w trybie niekonkurencyjnym projekt partnerski pn. „Kujawsko-Pomorska Teleopieka Etap II”.</a:t>
            </a:r>
          </a:p>
          <a:p>
            <a:pPr marL="228600"/>
            <a:r>
              <a:rPr lang="pl-PL" sz="2000" dirty="0"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Zgodnie z aktualnym harmonogramem, termin naboru zaplanowano w okresie od</a:t>
            </a:r>
            <a:r>
              <a:rPr lang="pl-PL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31.08.2026 r. do 30.09.2026 r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/>
            <a:r>
              <a:rPr lang="pl-PL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Planowany termin realizacji projektu: od stycznia 2027 roku do grudnia 2029 roku</a:t>
            </a:r>
          </a:p>
          <a:p>
            <a:pPr marL="0" indent="0">
              <a:buNone/>
            </a:pPr>
            <a:endParaRPr lang="pl-PL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C666C13-0253-DDB4-AE67-2880766C79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0946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CC24A-F877-FDFF-269C-D146D2484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E531EC-E46C-191D-0BDD-D086C0C3B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612" y="1342067"/>
            <a:ext cx="9852729" cy="31219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Projekt ma strategiczne znaczenie dla regionu, 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co wynika ze Strategii rozwoju województwa do 2030 roku 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– Strategia Przyspieszenia 2030+. 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Projekt został wpisany do Wykazu projektów kluczowych Strategii pod numerem 212.</a:t>
            </a:r>
          </a:p>
          <a:p>
            <a:pPr marL="0" indent="0">
              <a:buNone/>
            </a:pPr>
            <a:endParaRPr lang="pl-PL" sz="1800" dirty="0"/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04BE8447-8C30-73EC-CF4B-2027D871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Uzasadnienie dla trybu niekonkurencyjnego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84D4322-FADF-B8B6-B11A-900FFFDA33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9508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E30D2-803D-3B4D-97E9-0C35BF327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055768-B2CD-8B37-EDEF-686FE94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13" y="112639"/>
            <a:ext cx="9852728" cy="427598"/>
          </a:xfrm>
        </p:spPr>
        <p:txBody>
          <a:bodyPr>
            <a:no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Kujawsko-Pomorska Teleopieka Etap II (2027-2029)</a:t>
            </a:r>
            <a:br>
              <a:rPr lang="pl-PL" sz="2000" dirty="0"/>
            </a:br>
            <a:br>
              <a:rPr lang="pl-PL" sz="2000" dirty="0"/>
            </a:br>
            <a:endParaRPr lang="pl-PL" sz="20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203567A-D6D0-134F-0D95-91C0719260FF}"/>
              </a:ext>
            </a:extLst>
          </p:cNvPr>
          <p:cNvSpPr txBox="1"/>
          <p:nvPr/>
        </p:nvSpPr>
        <p:spPr>
          <a:xfrm>
            <a:off x="1175691" y="540237"/>
            <a:ext cx="9852728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Projekt jest kolejną edycją działań podejmowanych w zakresie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usług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społecznych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świadczonych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 w środowisku lokalnym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przy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wykorzystaniu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nowoczesnych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 technologii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takich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 jak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teleopieka</a:t>
            </a: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.</a:t>
            </a: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3FD681-B362-60EF-E125-D42DDA52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659" y="1767016"/>
            <a:ext cx="9857760" cy="394180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pl-PL" sz="20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Budżet całego przedsięwzięcia</a:t>
            </a:r>
          </a:p>
          <a:p>
            <a:pPr marL="685800" lvl="1" indent="-228600"/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Budżet projektu: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11 764 705,87 </a:t>
            </a:r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zł</a:t>
            </a:r>
          </a:p>
          <a:p>
            <a:pPr marL="685800" lvl="1" indent="-228600"/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Dofinansowanie z UE: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9 999 999,99 </a:t>
            </a:r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zł </a:t>
            </a:r>
          </a:p>
          <a:p>
            <a:pPr marL="685800" lvl="1" indent="-228600"/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Dofinansowanie z budżetu państwa: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1 176 470,59 </a:t>
            </a:r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zł</a:t>
            </a:r>
          </a:p>
          <a:p>
            <a:pPr marL="685800" lvl="1" indent="-228600"/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Wkład własny: 588 235,29 zł</a:t>
            </a:r>
          </a:p>
          <a:p>
            <a:pPr marL="0" lvl="1" indent="0">
              <a:buNone/>
            </a:pPr>
            <a:r>
              <a:rPr lang="pl-PL" sz="20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Partnerzy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Wojewódzka Stacja Pogotowia Ratunkowego w Bydgoszczy</a:t>
            </a: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 Nova"/>
              </a:rPr>
              <a:t>, </a:t>
            </a:r>
          </a:p>
          <a:p>
            <a:pPr lvl="1"/>
            <a:r>
              <a:rPr lang="pl-PL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Minimum 80 jednostek samorządu terytorialnego.</a:t>
            </a:r>
            <a:endParaRPr lang="pl-PL" sz="20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457202" lvl="1" indent="0">
              <a:buNone/>
            </a:pPr>
            <a:endParaRPr lang="pl-PL" sz="1600" dirty="0"/>
          </a:p>
          <a:p>
            <a:pPr marL="457202" lvl="1" indent="0">
              <a:buNone/>
            </a:pPr>
            <a:endParaRPr lang="pl-PL" sz="16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95D0F0F-F45B-81BB-A7E1-8C7DC2CB26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7131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643FE-5AC2-660D-9874-FD861C8A9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C9809A-63E4-23C5-DAB7-AF1404DAE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13" y="112639"/>
            <a:ext cx="9852728" cy="761568"/>
          </a:xfrm>
        </p:spPr>
        <p:txBody>
          <a:bodyPr>
            <a:no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Kujawsko-Pomorska Teleopieka Etap II (2027-2029) </a:t>
            </a:r>
            <a:r>
              <a:rPr lang="pl-PL" sz="22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Propozycja głównych zadań</a:t>
            </a:r>
            <a:br>
              <a:rPr lang="pl-PL" sz="22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</a:b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F88A36E-35B7-E5D3-6837-AD8813CE5ED6}"/>
              </a:ext>
            </a:extLst>
          </p:cNvPr>
          <p:cNvSpPr txBox="1"/>
          <p:nvPr/>
        </p:nvSpPr>
        <p:spPr>
          <a:xfrm>
            <a:off x="1175691" y="1124029"/>
            <a:ext cx="9852728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jest kolejną edycją działań podejmowanych w zakresie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Nova"/>
              </a:rPr>
              <a:t>usług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Nova"/>
              </a:rPr>
              <a:t>społecznych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Nova"/>
              </a:rPr>
              <a:t>świadczonych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Nova"/>
              </a:rPr>
              <a:t> w środowisku lokalnym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Nova"/>
              </a:rPr>
              <a:t>przy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Nova"/>
              </a:rPr>
              <a:t> wykorzystaniu nowoczesnych technologii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Nova"/>
              </a:rPr>
              <a:t>takich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Nova"/>
              </a:rPr>
              <a:t> jak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Nova"/>
              </a:rPr>
              <a:t>teleopieka</a:t>
            </a:r>
            <a:r>
              <a:rPr lang="pl-PL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Nova"/>
              </a:rPr>
              <a:t>.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38D45-E5E4-0762-59FF-D405F38E7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659" y="2059912"/>
            <a:ext cx="9857760" cy="2639161"/>
          </a:xfrm>
        </p:spPr>
        <p:txBody>
          <a:bodyPr vert="horz" lIns="0" tIns="0" rIns="0" bIns="0" rtlCol="0" anchor="t">
            <a:noAutofit/>
          </a:bodyPr>
          <a:lstStyle/>
          <a:p>
            <a:pPr lvl="1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Usługi społeczne świadczone w środowisku lokalnym w postaci usług asystenckich lub opiekuńczych (w tym pomoc sąsiedzka, wolontariat opiekuńczy),</a:t>
            </a:r>
          </a:p>
          <a:p>
            <a:pPr lvl="1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Świadczenie usług w obszarze teleopieki.</a:t>
            </a:r>
          </a:p>
          <a:p>
            <a:pPr marL="0" lvl="1" indent="0">
              <a:buNone/>
            </a:pPr>
            <a:r>
              <a:rPr lang="pl-PL" sz="20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Grupa docelowa</a:t>
            </a:r>
          </a:p>
          <a:p>
            <a:pPr lvl="1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Osoby potrzebujące wsparcia w codziennym funkcjonowaniu (w tym z powodu wieku, stanu zdrowia, niepełnosprawności).</a:t>
            </a:r>
          </a:p>
          <a:p>
            <a:pPr marL="457202" lvl="1" indent="0">
              <a:buNone/>
            </a:pPr>
            <a:endParaRPr lang="pl-PL" sz="1600" dirty="0"/>
          </a:p>
          <a:p>
            <a:pPr marL="457202" lvl="1" indent="0">
              <a:buNone/>
            </a:pPr>
            <a:endParaRPr lang="pl-PL" sz="16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53999A5-8350-6B76-2195-B36B84620C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101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32F087-F605-5ABB-BDC7-CB96E7EE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691" y="882535"/>
            <a:ext cx="9852728" cy="979757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Ogólne informacje o projektach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362472-1693-3623-135A-2A9E12587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106" y="2064443"/>
            <a:ext cx="9852729" cy="3121918"/>
          </a:xfrm>
        </p:spPr>
        <p:txBody>
          <a:bodyPr>
            <a:no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ramach Programu Regionalnego: </a:t>
            </a:r>
            <a:r>
              <a:rPr lang="pl-PL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Fundusze Europejskie dla Kujaw i Pomorza na lata 2021-2027 (</a:t>
            </a: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08.25 Usługi wsparcia rodziny i pieczy zastępczej)</a:t>
            </a:r>
            <a:r>
              <a:rPr lang="pl-PL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Regionalny Ośrodek Polityki Społecznej w Toruniu planuje zrealizować w trybie niekonkurencyjnym 2 projekty partnerskie w ramach Działania 8.25. </a:t>
            </a:r>
          </a:p>
          <a:p>
            <a:pPr marL="228600"/>
            <a:r>
              <a:rPr lang="pl-PL" sz="2000" dirty="0"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Zgodnie z aktualnym harmonogramem, termin naboru to:</a:t>
            </a:r>
          </a:p>
          <a:p>
            <a:pPr marL="685802" lvl="1"/>
            <a:r>
              <a:rPr lang="pl-PL" sz="19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31.08.2026 r. – 30.09.2026 r. dla projektu „Rodzina w centrum Etap II” </a:t>
            </a:r>
          </a:p>
          <a:p>
            <a:pPr marL="685802" lvl="1"/>
            <a:r>
              <a:rPr lang="pl-PL" sz="19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07.09.2026 r. – 02.10.2026 r. dla projektu „Wykluczenie - nie ma </a:t>
            </a:r>
            <a:r>
              <a:rPr lang="pl-PL" sz="19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MOWy</a:t>
            </a:r>
            <a:r>
              <a:rPr lang="pl-PL" sz="19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! 2 – etap II”</a:t>
            </a:r>
            <a:endParaRPr lang="pl-PL" sz="1900" dirty="0">
              <a:effectLst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28600"/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Planowany termin realizacji projektów: od stycznia 2027 roku do grudnia 2029 roku.</a:t>
            </a:r>
          </a:p>
          <a:p>
            <a:pPr marL="228600"/>
            <a:endParaRPr lang="pl-PL" sz="2000" dirty="0">
              <a:effectLst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pl-PL" sz="1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C666C13-0253-DDB4-AE67-2880766C79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312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1FDAF-E09A-3FC4-E287-B93F9A98A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37B4FF-3F14-A6DF-661B-1B53DA52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13" y="112639"/>
            <a:ext cx="9852728" cy="427598"/>
          </a:xfrm>
        </p:spPr>
        <p:txBody>
          <a:bodyPr>
            <a:no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Kujawsko-Pomorska Teleopieka Etap II – wskaźniki produktu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A3705BA-3C34-6589-4AB8-F56F12583C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CBCB3032-5878-C043-00C6-EC798308C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463"/>
              </p:ext>
            </p:extLst>
          </p:nvPr>
        </p:nvGraphicFramePr>
        <p:xfrm>
          <a:off x="1168612" y="1045714"/>
          <a:ext cx="9852728" cy="443763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082180">
                  <a:extLst>
                    <a:ext uri="{9D8B030D-6E8A-4147-A177-3AD203B41FA5}">
                      <a16:colId xmlns:a16="http://schemas.microsoft.com/office/drawing/2014/main" val="2656917545"/>
                    </a:ext>
                  </a:extLst>
                </a:gridCol>
                <a:gridCol w="1954671">
                  <a:extLst>
                    <a:ext uri="{9D8B030D-6E8A-4147-A177-3AD203B41FA5}">
                      <a16:colId xmlns:a16="http://schemas.microsoft.com/office/drawing/2014/main" val="2352366082"/>
                    </a:ext>
                  </a:extLst>
                </a:gridCol>
                <a:gridCol w="1815877">
                  <a:extLst>
                    <a:ext uri="{9D8B030D-6E8A-4147-A177-3AD203B41FA5}">
                      <a16:colId xmlns:a16="http://schemas.microsoft.com/office/drawing/2014/main" val="1375607827"/>
                    </a:ext>
                  </a:extLst>
                </a:gridCol>
              </a:tblGrid>
              <a:tr h="360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Wskaźniki produktu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Jednostka miary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Wartość docelowa wskaźnika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3403897276"/>
                  </a:ext>
                </a:extLst>
              </a:tr>
              <a:tr h="54576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129540" algn="l"/>
                        </a:tabLs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 osób </a:t>
                      </a: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potrzebujących wsparcia w codziennym funkcjonowaniu (w tym z powodu wieku, stanu zdrowia, niepełnosprawności) </a:t>
                      </a: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objętych usługami świadczonymi w społeczności lokalnej w programie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osoba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1 833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3989735658"/>
                  </a:ext>
                </a:extLst>
              </a:tr>
              <a:tr h="54576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129540" algn="l"/>
                        </a:tabLs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Liczba osób potrzebujących wsparcia w codziennym funkcjonowaniu (w tym z powodu wieku, stanu zdrowia, niepełnosprawności) objętych wsparciem w postaci nowoczesnych technologii - teleopieki 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osoba</a:t>
                      </a:r>
                      <a:endParaRPr kumimoji="0" lang="pl-PL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3 500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1088642540"/>
                  </a:ext>
                </a:extLst>
              </a:tr>
              <a:tr h="53676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129540" algn="l"/>
                        </a:tabLs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Liczba osób z niepełnosprawnościami objętych wsparciem w programie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osoba</a:t>
                      </a:r>
                      <a:endParaRPr kumimoji="0" lang="pl-PL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1853605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798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F8963-4E6E-A13B-9932-1F38B1E97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8CF277-36D7-9504-CBCF-5A17B680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13" y="112639"/>
            <a:ext cx="9852728" cy="427598"/>
          </a:xfrm>
        </p:spPr>
        <p:txBody>
          <a:bodyPr>
            <a:no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Kujawsko-Pomorska Teleopieka Etap II – wskaźniki rezultatu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60E8FAB-09B4-549D-0F89-C9C0553A88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21</a:t>
            </a:fld>
            <a:endParaRPr lang="pl-PL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BACD4704-6F30-858E-1364-C59F4726D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083722"/>
              </p:ext>
            </p:extLst>
          </p:nvPr>
        </p:nvGraphicFramePr>
        <p:xfrm>
          <a:off x="1168612" y="1045714"/>
          <a:ext cx="9852728" cy="242434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082180">
                  <a:extLst>
                    <a:ext uri="{9D8B030D-6E8A-4147-A177-3AD203B41FA5}">
                      <a16:colId xmlns:a16="http://schemas.microsoft.com/office/drawing/2014/main" val="2656917545"/>
                    </a:ext>
                  </a:extLst>
                </a:gridCol>
                <a:gridCol w="1954671">
                  <a:extLst>
                    <a:ext uri="{9D8B030D-6E8A-4147-A177-3AD203B41FA5}">
                      <a16:colId xmlns:a16="http://schemas.microsoft.com/office/drawing/2014/main" val="2352366082"/>
                    </a:ext>
                  </a:extLst>
                </a:gridCol>
                <a:gridCol w="1815877">
                  <a:extLst>
                    <a:ext uri="{9D8B030D-6E8A-4147-A177-3AD203B41FA5}">
                      <a16:colId xmlns:a16="http://schemas.microsoft.com/office/drawing/2014/main" val="1375607827"/>
                    </a:ext>
                  </a:extLst>
                </a:gridCol>
              </a:tblGrid>
              <a:tr h="360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Wskaźniki rezultatu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Jednostka miary</a:t>
                      </a:r>
                    </a:p>
                  </a:txBody>
                  <a:tcPr marL="49670" marR="4967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Wartość docelowa wskaźnika</a:t>
                      </a:r>
                      <a:endParaRPr lang="pl-PL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70880"/>
                  </a:ext>
                </a:extLst>
              </a:tr>
              <a:tr h="609282"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Liczba osób świadczących usługi w społeczności lokalnej dzięki wsparciu w programie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osoba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401002119"/>
                  </a:ext>
                </a:extLst>
              </a:tr>
              <a:tr h="731310"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>
                          <a:tab pos="129540" algn="l"/>
                        </a:tabLst>
                        <a:defRPr/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Liczba podmiotów, które rozszerzyły ofertę wsparcia lub podniosły jakość oferowanych usług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podmiot</a:t>
                      </a:r>
                      <a:endParaRPr kumimoji="0" lang="pl-PL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3956432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102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0CD17717-5751-F730-50BD-CBB39F576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2374" y="3896195"/>
            <a:ext cx="4507262" cy="181636"/>
          </a:xfrm>
        </p:spPr>
        <p:txBody>
          <a:bodyPr>
            <a:normAutofit fontScale="90000"/>
          </a:bodyPr>
          <a:lstStyle/>
          <a:p>
            <a:pPr>
              <a:lnSpc>
                <a:spcPct val="114000"/>
              </a:lnSpc>
            </a:pPr>
            <a:br>
              <a:rPr lang="pl-PL" dirty="0"/>
            </a:br>
            <a:r>
              <a:rPr lang="pl-PL" sz="2200" b="0" dirty="0">
                <a:solidFill>
                  <a:schemeClr val="accent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Regionalny Ośrodek Polityki Społecznej w Toruniu</a:t>
            </a:r>
            <a:br>
              <a:rPr lang="pl-PL" sz="2200" b="0" dirty="0">
                <a:solidFill>
                  <a:schemeClr val="accent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200" b="0" dirty="0">
              <a:solidFill>
                <a:schemeClr val="accent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 descr="Z lewej strony znak Funduszy Europejskich złożony z symbolu graficznego, nazwy Fundusze Europejskie dla Kujaw i Pomorza, następnie flaga Polski z napisem Rzeczpospolita Polska oraz znak Unii Europejskiej składający się z flagi UE, napisu Dofinansowane przez Unię Europejską, z prawej strony herb Województwa Kujawsko-Pomorskiego, nazwa Samorząd Województwa Kujawsko-Pomorskiego">
            <a:extLst>
              <a:ext uri="{FF2B5EF4-FFF2-40B4-BE49-F238E27FC236}">
                <a16:creationId xmlns:a16="http://schemas.microsoft.com/office/drawing/2014/main" id="{6C471785-7C87-B8B0-E73D-57E298A3A0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57" y="5781888"/>
            <a:ext cx="10530443" cy="978567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56D5FC0-8E35-7834-5513-02598BB6CD47}"/>
              </a:ext>
            </a:extLst>
          </p:cNvPr>
          <p:cNvSpPr/>
          <p:nvPr/>
        </p:nvSpPr>
        <p:spPr>
          <a:xfrm>
            <a:off x="7283606" y="3019425"/>
            <a:ext cx="4908395" cy="106064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903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903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332599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0F07F1-9B1F-48A2-2AE5-665A44D1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54" y="326438"/>
            <a:ext cx="9852728" cy="653172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Uzasadnienie dla trybu niekonkurencyjnego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0C2188-2008-9BBD-41A3-A0E2A5DDF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418" y="1103869"/>
            <a:ext cx="10165411" cy="4864851"/>
          </a:xfrm>
        </p:spPr>
        <p:txBody>
          <a:bodyPr vert="horz" lIns="0" tIns="0" rIns="0" bIns="0" rtlCol="0" anchor="t">
            <a:noAutofit/>
          </a:bodyPr>
          <a:lstStyle/>
          <a:p>
            <a:pPr marL="228600" indent="-228600"/>
            <a:r>
              <a:rPr lang="pl-PL" sz="2000" dirty="0">
                <a:effectLst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Projekty mają strategiczne znaczenie dla regionu, </a:t>
            </a:r>
          </a:p>
          <a:p>
            <a:pPr marL="0" indent="0">
              <a:buNone/>
            </a:pPr>
            <a:r>
              <a:rPr lang="pl-PL" sz="2000" dirty="0">
                <a:effectLst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co wynika ze Strategii rozwoju województwa do 2030 roku </a:t>
            </a:r>
          </a:p>
          <a:p>
            <a:pPr marL="0" indent="0">
              <a:buNone/>
            </a:pPr>
            <a:r>
              <a:rPr lang="pl-PL" sz="2000" dirty="0">
                <a:effectLst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– Strategia Przyspieszenia 2030+. </a:t>
            </a:r>
          </a:p>
          <a:p>
            <a:pPr marL="0" indent="0">
              <a:buNone/>
            </a:pPr>
            <a:r>
              <a:rPr lang="pl-PL" sz="2000" dirty="0">
                <a:effectLst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Przyczyniają się do osiągnięcia założonych w dokumencie celów: </a:t>
            </a:r>
          </a:p>
          <a:p>
            <a:pPr marL="0" indent="0">
              <a:buNone/>
            </a:pPr>
            <a:r>
              <a:rPr lang="pl-PL" sz="2000" dirty="0">
                <a:effectLst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Cel główny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2. Zdrowe, aktywne i zamożne społeczeństwo, 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Cel operacyjny: 22. Rozwój wrażliwy społecznie, </a:t>
            </a:r>
          </a:p>
          <a:p>
            <a:pPr marL="0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Kierunek działań: 2207. Działania na rzecz ochrony macierzyństwa, wspierania rodziny i pieczy zastępczej.</a:t>
            </a:r>
          </a:p>
          <a:p>
            <a:pPr marL="0" indent="0">
              <a:buNone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2000" dirty="0">
                <a:effectLst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Projekty zostały wpisane do Wykazu projektów kluczowych w ramach jednego strumienia: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l-PL" sz="2000" dirty="0">
                <a:effectLst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211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Projekt wsparcia rodziny, dzieci i młodzieży w oparciu o doświadczenia ROPS w Toruniu z uwzględnieniem zaangażowania poradni psychologiczno-pedagogicznych.</a:t>
            </a:r>
            <a:endParaRPr lang="pl-PL" sz="2000" dirty="0">
              <a:effectLst/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E9886C1-0D27-1B06-E78E-39A90D595C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9678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1410B-87CF-54F6-7E95-76960E56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C49236-5A2B-6042-D521-6283387F2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54" y="326438"/>
            <a:ext cx="9852728" cy="653172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Tryb niekonkurencyjny - uzasadnienie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44F94A-566A-E277-EC53-DB1E33E16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418" y="1103870"/>
            <a:ext cx="10165411" cy="4777946"/>
          </a:xfrm>
        </p:spPr>
        <p:txBody>
          <a:bodyPr vert="horz" lIns="0" tIns="0" rIns="0" bIns="0" rtlCol="0" anchor="t">
            <a:noAutofit/>
          </a:bodyPr>
          <a:lstStyle/>
          <a:p>
            <a:pPr marL="228600" indent="-228600"/>
            <a:r>
              <a:rPr lang="pl-PL" sz="2000" dirty="0">
                <a:effectLst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Projekt </a:t>
            </a:r>
            <a:r>
              <a:rPr lang="pl-PL" sz="2000" b="1" dirty="0">
                <a:effectLst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Rodzina w centrum Etap II</a:t>
            </a:r>
            <a:r>
              <a:rPr lang="pl-PL" sz="2000" dirty="0">
                <a:effectLst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 - tryb niekonkurencyjny - projekt został wskazany w uchwale Nr 3/43/23 Zarządu Województwa Kujawsko-Pomorskiego z dnia 18 stycznia 2023 r. w sprawie ustalenia obszarów wsparcia, typów działań oraz określenia listy propozycji projektowych dla niekonkurencyjnego sposobu wyboru projektów w ramach programu regionalnego Fundusze Europejskie dla Kujaw i Pomorza 2021-2027 (z </a:t>
            </a:r>
            <a:r>
              <a:rPr lang="pl-PL" sz="2000" dirty="0" err="1">
                <a:effectLst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późn</a:t>
            </a:r>
            <a:r>
              <a:rPr lang="pl-PL" sz="2000" dirty="0">
                <a:effectLst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. zm.).</a:t>
            </a:r>
          </a:p>
          <a:p>
            <a:pPr marL="0" indent="0">
              <a:buNone/>
            </a:pPr>
            <a:endParaRPr lang="pl-PL" sz="2000" dirty="0">
              <a:effectLst/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  <a:p>
            <a:pPr marL="228600" indent="-228600"/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Projekt </a:t>
            </a:r>
            <a:r>
              <a:rPr lang="pl-PL" sz="20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Wykluczenie - nie ma </a:t>
            </a:r>
            <a:r>
              <a:rPr lang="pl-PL" sz="2000" b="1" dirty="0" err="1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MOWy</a:t>
            </a:r>
            <a:r>
              <a:rPr lang="pl-PL" sz="20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! 2 – etap II</a:t>
            </a:r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 - tryb niekonkurencyjny - projekt został wskazany w uchwale Nr 3/43/23 Zarządu Województwa Kujawsko-Pomorskiego z dnia 18 stycznia 2023 r. w sprawie ustalenia obszarów wsparcia, typów działań oraz określenia listy propozycji projektowych dla niekonkurencyjnego sposobu wyboru projektów w ramach programu regionalnego Fundusze Europejskie dla Kujaw i Pomorza 2021-2027 (z </a:t>
            </a:r>
            <a:r>
              <a:rPr lang="pl-PL" sz="2000" dirty="0" err="1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późn</a:t>
            </a:r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. zm.).</a:t>
            </a:r>
          </a:p>
          <a:p>
            <a:pPr marL="0" indent="0">
              <a:buNone/>
            </a:pPr>
            <a:endParaRPr lang="pl-PL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5D2F6C0-89B0-42DD-14FF-C28D46DDE1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0713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3B15B-6BC0-EDB1-50AF-E960E7446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61FE18-561A-D9A1-FFE2-D20526B46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54" y="326438"/>
            <a:ext cx="9852728" cy="653172"/>
          </a:xfrm>
        </p:spPr>
        <p:txBody>
          <a:bodyPr>
            <a:norm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Projekt Rodzina w centrum Etap I</a:t>
            </a:r>
          </a:p>
        </p:txBody>
      </p:sp>
      <p:pic>
        <p:nvPicPr>
          <p:cNvPr id="14" name="Obraz 13" descr="Logo projektu rodzina w centrum z napisem oraz sercem">
            <a:extLst>
              <a:ext uri="{FF2B5EF4-FFF2-40B4-BE49-F238E27FC236}">
                <a16:creationId xmlns:a16="http://schemas.microsoft.com/office/drawing/2014/main" id="{0C9F8359-A5A2-8685-270F-69A6619B5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007" y="979610"/>
            <a:ext cx="5029200" cy="1633905"/>
          </a:xfrm>
          <a:prstGeom prst="rect">
            <a:avLst/>
          </a:prstGeom>
        </p:spPr>
      </p:pic>
      <p:pic>
        <p:nvPicPr>
          <p:cNvPr id="10" name="Obraz 9" descr="Dzieci rysujące kredkami i pisakami">
            <a:extLst>
              <a:ext uri="{FF2B5EF4-FFF2-40B4-BE49-F238E27FC236}">
                <a16:creationId xmlns:a16="http://schemas.microsoft.com/office/drawing/2014/main" id="{0C55DE83-22FA-F08C-4E15-7983B72D0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14" y="2954705"/>
            <a:ext cx="4379704" cy="2923685"/>
          </a:xfrm>
          <a:prstGeom prst="rect">
            <a:avLst/>
          </a:prstGeom>
        </p:spPr>
      </p:pic>
      <p:pic>
        <p:nvPicPr>
          <p:cNvPr id="12" name="Obraz 11" descr="Uczestnicy konferencji siedzący na krzesłach słuchający prelekcji">
            <a:extLst>
              <a:ext uri="{FF2B5EF4-FFF2-40B4-BE49-F238E27FC236}">
                <a16:creationId xmlns:a16="http://schemas.microsoft.com/office/drawing/2014/main" id="{2CD3DBB3-8D15-9C46-116F-976D6477A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379" y="2954704"/>
            <a:ext cx="4385528" cy="292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92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99A78-F931-9C57-379D-0F8186B80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938BE7-520F-6F2F-E344-CC80089CC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13" y="112639"/>
            <a:ext cx="9852728" cy="427598"/>
          </a:xfrm>
        </p:spPr>
        <p:txBody>
          <a:bodyPr>
            <a:no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Rodzina w centrum Etap II (2027-2029)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000" dirty="0"/>
            </a:br>
            <a:endParaRPr lang="pl-PL" sz="2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8F2E8C-F6E1-D40E-9EE1-FDCDBFF0C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613" y="1837944"/>
            <a:ext cx="10008088" cy="502005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pl-PL" sz="20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Budżet całego przedsięwzięcia</a:t>
            </a:r>
          </a:p>
          <a:p>
            <a:pPr marL="685800" lvl="1" indent="-228600"/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Budżet projektu: 19 764 705,91 zł</a:t>
            </a:r>
          </a:p>
          <a:p>
            <a:pPr marL="685800" lvl="1" indent="-228600"/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Dofinansowanie z UE: 16 800 000,02 zł </a:t>
            </a:r>
          </a:p>
          <a:p>
            <a:pPr marL="685800" lvl="1" indent="-228600"/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Dofinansowanie z budżetu państwa: 1 976 470,59 zł</a:t>
            </a:r>
          </a:p>
          <a:p>
            <a:pPr marL="685800" lvl="1" indent="-228600"/>
            <a:r>
              <a:rPr lang="pl-PL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Wkład własny: 988 235,30 zł</a:t>
            </a:r>
          </a:p>
          <a:p>
            <a:pPr marL="0" lvl="1" indent="0">
              <a:buNone/>
            </a:pPr>
            <a:r>
              <a:rPr lang="pl-PL" sz="20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Partnerzy</a:t>
            </a:r>
          </a:p>
          <a:p>
            <a:pPr lvl="1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Partnerami w projekcie są powiaty ziemskie oraz miasta na prawach powiatu z terenu województwa,</a:t>
            </a:r>
          </a:p>
          <a:p>
            <a:pPr lvl="1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Organizacja pozarządowa, wyłoniona w otwartym naborze na partnera krajowego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2" lvl="1" indent="0">
              <a:buNone/>
            </a:pPr>
            <a:endParaRPr lang="pl-PL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130BCFD-253A-B90F-9BC3-2E2D5077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41D08F4-09AF-1AAE-6343-4D5BE968C9B6}"/>
              </a:ext>
            </a:extLst>
          </p:cNvPr>
          <p:cNvSpPr txBox="1"/>
          <p:nvPr/>
        </p:nvSpPr>
        <p:spPr>
          <a:xfrm>
            <a:off x="1175691" y="540237"/>
            <a:ext cx="9852728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Przedstawiany projekt jest II – zmodyfikowaną – edycją projektu Rodzina w centrum Etap I -  realizowanego w terminie 01.2024 r.-12.2026 r.</a:t>
            </a: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625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C9EA5-0CBE-080D-8548-D4DFC696C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DDE247-15C3-1F45-4C13-ECB83DBE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13" y="112639"/>
            <a:ext cx="9852728" cy="427598"/>
          </a:xfrm>
        </p:spPr>
        <p:txBody>
          <a:bodyPr>
            <a:no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Rodzina w centrum Etap II (2027-2029</a:t>
            </a:r>
            <a:r>
              <a:rPr lang="pl-PL" sz="2000" dirty="0"/>
              <a:t>)</a:t>
            </a:r>
            <a:br>
              <a:rPr lang="pl-PL" sz="2000" dirty="0"/>
            </a:br>
            <a:endParaRPr lang="pl-PL" sz="2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30D2B2-F2B2-3F1B-9AB6-4E7C2F313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613" y="1335024"/>
            <a:ext cx="10008088" cy="5522976"/>
          </a:xfrm>
        </p:spPr>
        <p:txBody>
          <a:bodyPr vert="horz" lIns="0" tIns="0" rIns="0" bIns="0" rtlCol="0" anchor="t">
            <a:noAutofit/>
          </a:bodyPr>
          <a:lstStyle/>
          <a:p>
            <a:pPr marL="0" lvl="1" indent="0">
              <a:buNone/>
            </a:pPr>
            <a:r>
              <a:rPr lang="pl-PL" sz="2000" b="1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Propozycja głównych zadań</a:t>
            </a:r>
          </a:p>
          <a:p>
            <a:pPr lvl="1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Kompleksowe wsparcie dla rodzin z województwa kujawsko-pomorskiego oparte na partnerstwie z wszystkimi powiatami w województwie w postaci usług świadczonych w społeczności lokalnej, w tym m.in. Specjalistyczne wsparcie psychiatryczne, psychologiczne, terapię rodzinną, grupy wsparcia , warsztaty podnoszące kompetencje, diagnoza i terapia FASD, całościowe zaburzenia rozwojowe;</a:t>
            </a:r>
          </a:p>
          <a:p>
            <a:pPr lvl="1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Działania na rzecz rodzin z problemami opiekuńczo–wychowawczymi mające na celu prewencję umieszczenia dzieci w pieczy zastępczej, w tym rozwój asystentury rodzinnej; </a:t>
            </a:r>
          </a:p>
          <a:p>
            <a:pPr lvl="1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Rozwój i upowszechnianie rodzinnych form pieczy zastępczej;</a:t>
            </a:r>
          </a:p>
          <a:p>
            <a:pPr lvl="1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Kompleksowe wsparcie osób usamodzielnianych, opuszczających pieczę zastępczą lub całodobowe placówki;</a:t>
            </a:r>
          </a:p>
          <a:p>
            <a:pPr lvl="1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Rozwój usług dla dzieci z niepełnosprawnością i o szczególnych potrzebach rozwojowych i ich otoczenia.</a:t>
            </a:r>
          </a:p>
          <a:p>
            <a:pPr lvl="1"/>
            <a:endParaRPr lang="pl-PL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46528FB-B870-C0E6-F696-2EC5B3566B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D5758FC-724E-4154-F3FD-6811BFC68CC6}"/>
              </a:ext>
            </a:extLst>
          </p:cNvPr>
          <p:cNvSpPr txBox="1"/>
          <p:nvPr/>
        </p:nvSpPr>
        <p:spPr>
          <a:xfrm>
            <a:off x="1175691" y="540237"/>
            <a:ext cx="9852728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Przedstawiany projekt jest II – zmodyfikowaną – edycją projektu Rodzina w centrum Etap I -  realizowanego w terminie 01.2024 r.-12.2026 r.</a:t>
            </a: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32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F175F-3276-1BE7-7396-C5DDAFDE3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9ADAFF-037E-7B9C-3891-889D53F66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13" y="112639"/>
            <a:ext cx="9852728" cy="427598"/>
          </a:xfrm>
        </p:spPr>
        <p:txBody>
          <a:bodyPr>
            <a:no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Rodzina w centrum Etap II, wskaźniki produktu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21DA1C9-19AE-CCC3-DA07-43A611598A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5D492ED4-AFB7-686C-9DF6-A8F052EB5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875496"/>
              </p:ext>
            </p:extLst>
          </p:nvPr>
        </p:nvGraphicFramePr>
        <p:xfrm>
          <a:off x="1168614" y="694944"/>
          <a:ext cx="9694458" cy="399059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701834">
                  <a:extLst>
                    <a:ext uri="{9D8B030D-6E8A-4147-A177-3AD203B41FA5}">
                      <a16:colId xmlns:a16="http://schemas.microsoft.com/office/drawing/2014/main" val="2656917545"/>
                    </a:ext>
                  </a:extLst>
                </a:gridCol>
                <a:gridCol w="1472184">
                  <a:extLst>
                    <a:ext uri="{9D8B030D-6E8A-4147-A177-3AD203B41FA5}">
                      <a16:colId xmlns:a16="http://schemas.microsoft.com/office/drawing/2014/main" val="2352366082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1109927984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162546035"/>
                    </a:ext>
                  </a:extLst>
                </a:gridCol>
              </a:tblGrid>
              <a:tr h="462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Wskaźniki produktu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 pomiaru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Wartość docelowa 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Rok osiągnięcia wartości docelowej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3403897276"/>
                  </a:ext>
                </a:extLst>
              </a:tr>
              <a:tr h="57055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129540" algn="l"/>
                        </a:tabLst>
                      </a:pPr>
                      <a:r>
                        <a:rPr lang="pl-PL" sz="2000" b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Liczba osób objętych usługami w zakresie wspierania rodziny i pieczy zastępczej 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20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3130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2029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3989735658"/>
                  </a:ext>
                </a:extLst>
              </a:tr>
              <a:tr h="57055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129540" algn="l"/>
                        </a:tabLst>
                      </a:pPr>
                      <a:r>
                        <a:rPr lang="pl-PL" sz="2000" b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Liczba osób z niepełnosprawnościami objętych wsparciem w programie 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osoba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2029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1088642540"/>
                  </a:ext>
                </a:extLst>
              </a:tr>
              <a:tr h="57055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129540" algn="l"/>
                        </a:tabLst>
                      </a:pPr>
                      <a:r>
                        <a:rPr lang="pl-PL" sz="2000" b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Liczba obiektów dostosowanych do potrzeb osób </a:t>
                      </a:r>
                      <a:r>
                        <a:rPr lang="pl-PL" sz="2000" b="0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 niepełnosprawnościami</a:t>
                      </a:r>
                      <a:endParaRPr lang="pl-PL" sz="2000" b="0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sztuka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2029</a:t>
                      </a: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816035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2213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D9CFF-6E9C-B202-BE6A-CC022DD2C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244662-C81F-AC43-A8AD-0B4B7818E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13" y="112639"/>
            <a:ext cx="9852728" cy="427598"/>
          </a:xfrm>
        </p:spPr>
        <p:txBody>
          <a:bodyPr>
            <a:no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Rodzina w centrum Etap II, wskaźniki rezultatu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E599F1B-1642-60C1-8DDA-BDBDCF6500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2667FD5D-F962-CD2C-526A-29F751F0E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008720"/>
              </p:ext>
            </p:extLst>
          </p:nvPr>
        </p:nvGraphicFramePr>
        <p:xfrm>
          <a:off x="1168614" y="694944"/>
          <a:ext cx="9575586" cy="453091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738410">
                  <a:extLst>
                    <a:ext uri="{9D8B030D-6E8A-4147-A177-3AD203B41FA5}">
                      <a16:colId xmlns:a16="http://schemas.microsoft.com/office/drawing/2014/main" val="2656917545"/>
                    </a:ext>
                  </a:extLst>
                </a:gridCol>
                <a:gridCol w="1636776">
                  <a:extLst>
                    <a:ext uri="{9D8B030D-6E8A-4147-A177-3AD203B41FA5}">
                      <a16:colId xmlns:a16="http://schemas.microsoft.com/office/drawing/2014/main" val="235236608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109927984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3162546035"/>
                    </a:ext>
                  </a:extLst>
                </a:gridCol>
              </a:tblGrid>
              <a:tr h="462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Wskaźniki rezultatu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 pomiaru</a:t>
                      </a:r>
                      <a:endParaRPr lang="pl-PL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Wartość docelowa </a:t>
                      </a:r>
                      <a:endParaRPr lang="pl-PL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Rok osiągnięcia wartości docelowej</a:t>
                      </a:r>
                      <a:endParaRPr lang="pl-PL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70880"/>
                  </a:ext>
                </a:extLst>
              </a:tr>
              <a:tr h="910894">
                <a:tc>
                  <a:txBody>
                    <a:bodyPr/>
                    <a:lstStyle/>
                    <a:p>
                      <a:pPr marL="0" marR="0" lvl="0" indent="0" algn="l" defTabSz="914406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l-PL" sz="2000" b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Liczba utworzonych w programie miejsc świadczenia usług wspierania rodziny i pieczy zastępczej istniejących po zakończeniu projektu (sztuki)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sztuka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2029</a:t>
                      </a:r>
                      <a:endParaRPr lang="pl-PL" sz="20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401002119"/>
                  </a:ext>
                </a:extLst>
              </a:tr>
              <a:tr h="76453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129540" algn="l"/>
                        </a:tabLst>
                      </a:pPr>
                      <a:r>
                        <a:rPr lang="pl-PL" sz="2000" b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Liczba osób, które uzyskały kwalifikacje po opuszczeniu programu (osoby)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osoba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2029</a:t>
                      </a:r>
                      <a:endParaRPr lang="pl-PL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2937369989"/>
                  </a:ext>
                </a:extLst>
              </a:tr>
              <a:tr h="76453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129540" algn="l"/>
                        </a:tabLst>
                      </a:pPr>
                      <a:r>
                        <a:rPr lang="pl-PL" sz="2000" b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Liczba dzieci i młodzieży, które opuściły opiekę instytucjonalną dzięki wsparciu w programie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osoba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49670" marR="49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2029</a:t>
                      </a:r>
                    </a:p>
                  </a:txBody>
                  <a:tcPr marL="49670" marR="49670" marT="0" marB="0" anchor="ctr"/>
                </a:tc>
                <a:extLst>
                  <a:ext uri="{0D108BD9-81ED-4DB2-BD59-A6C34878D82A}">
                    <a16:rowId xmlns:a16="http://schemas.microsoft.com/office/drawing/2014/main" val="2193064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8797737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1570</Words>
  <Application>Microsoft Office PowerPoint</Application>
  <PresentationFormat>Panoramiczny</PresentationFormat>
  <Paragraphs>203</Paragraphs>
  <Slides>22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Calibri</vt:lpstr>
      <vt:lpstr>Open Sans</vt:lpstr>
      <vt:lpstr>1_Motyw pakietu Office</vt:lpstr>
      <vt:lpstr>Planowane projekty  Regionalnego Ośrodka Polityki Społecznej w Toruniu</vt:lpstr>
      <vt:lpstr>Ogólne informacje o projektach</vt:lpstr>
      <vt:lpstr>Uzasadnienie dla trybu niekonkurencyjnego</vt:lpstr>
      <vt:lpstr>Tryb niekonkurencyjny - uzasadnienie</vt:lpstr>
      <vt:lpstr>Projekt Rodzina w centrum Etap I</vt:lpstr>
      <vt:lpstr>Rodzina w centrum Etap II (2027-2029)    </vt:lpstr>
      <vt:lpstr>Rodzina w centrum Etap II (2027-2029) </vt:lpstr>
      <vt:lpstr>Rodzina w centrum Etap II, wskaźniki produktu</vt:lpstr>
      <vt:lpstr>Rodzina w centrum Etap II, wskaźniki rezultatu</vt:lpstr>
      <vt:lpstr>Projekt Wykluczenie – nie ma MOWy! 2 - etap II</vt:lpstr>
      <vt:lpstr>Wykluczenie - nie ma MOWy! 2 – etap II (2027-2029)  </vt:lpstr>
      <vt:lpstr>Wykluczenie - nie ma MOWy! 2 – etap II (2027-2029)   Propozycja głównych zadań   </vt:lpstr>
      <vt:lpstr>Wykluczenie - nie ma MOWy! 2 – etap II, wskaźniki produktu</vt:lpstr>
      <vt:lpstr>Wykluczenie - nie ma MOWy! 2 – etap II, wskaźniki rezultatu</vt:lpstr>
      <vt:lpstr>Kujawsko-Pomorska Teleopieka Etap II</vt:lpstr>
      <vt:lpstr>Ogólna informacja o projekcie</vt:lpstr>
      <vt:lpstr>Uzasadnienie dla trybu niekonkurencyjnego  </vt:lpstr>
      <vt:lpstr>Kujawsko-Pomorska Teleopieka Etap II (2027-2029)  </vt:lpstr>
      <vt:lpstr>Kujawsko-Pomorska Teleopieka Etap II (2027-2029) Propozycja głównych zadań   </vt:lpstr>
      <vt:lpstr>Kujawsko-Pomorska Teleopieka Etap II – wskaźniki produktu</vt:lpstr>
      <vt:lpstr>Kujawsko-Pomorska Teleopieka Etap II – wskaźniki rezultatu</vt:lpstr>
      <vt:lpstr> Regionalny Ośrodek Polityki Społecznej w Toruniu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Priorytet 2</dc:title>
  <dc:creator>Eliza Kaczmarek</dc:creator>
  <cp:lastModifiedBy>magdalenapg</cp:lastModifiedBy>
  <cp:revision>226</cp:revision>
  <cp:lastPrinted>2026-05-14T09:55:10Z</cp:lastPrinted>
  <dcterms:created xsi:type="dcterms:W3CDTF">2023-01-03T09:56:09Z</dcterms:created>
  <dcterms:modified xsi:type="dcterms:W3CDTF">2026-05-14T11:07:13Z</dcterms:modified>
</cp:coreProperties>
</file>